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sldIdLst>
    <p:sldId id="425" r:id="rId3"/>
    <p:sldId id="450" r:id="rId4"/>
    <p:sldId id="411" r:id="rId5"/>
    <p:sldId id="412" r:id="rId6"/>
    <p:sldId id="413" r:id="rId7"/>
    <p:sldId id="414" r:id="rId8"/>
    <p:sldId id="409" r:id="rId9"/>
    <p:sldId id="445" r:id="rId11"/>
    <p:sldId id="446" r:id="rId12"/>
    <p:sldId id="447" r:id="rId13"/>
    <p:sldId id="448" r:id="rId14"/>
    <p:sldId id="417" r:id="rId15"/>
    <p:sldId id="456" r:id="rId16"/>
    <p:sldId id="424" r:id="rId17"/>
    <p:sldId id="457" r:id="rId18"/>
    <p:sldId id="423" r:id="rId19"/>
    <p:sldId id="453" r:id="rId20"/>
    <p:sldId id="451" r:id="rId21"/>
    <p:sldId id="454" r:id="rId22"/>
    <p:sldId id="481" r:id="rId23"/>
    <p:sldId id="452" r:id="rId24"/>
    <p:sldId id="427" r:id="rId25"/>
    <p:sldId id="455" r:id="rId26"/>
    <p:sldId id="458" r:id="rId27"/>
    <p:sldId id="459" r:id="rId28"/>
    <p:sldId id="461" r:id="rId29"/>
    <p:sldId id="460" r:id="rId30"/>
    <p:sldId id="431" r:id="rId31"/>
    <p:sldId id="462" r:id="rId32"/>
    <p:sldId id="494" r:id="rId33"/>
    <p:sldId id="463" r:id="rId34"/>
    <p:sldId id="422" r:id="rId35"/>
    <p:sldId id="443"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vanaum1027@gmail.com" initials="c" lastIdx="7"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a:srgbClr val="A6A6A6"/>
    <a:srgbClr val="D9D9D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59"/>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solidFill>
                  <a:schemeClr val="tx1">
                    <a:lumMod val="85000"/>
                    <a:lumOff val="15000"/>
                  </a:schemeClr>
                </a:solidFill>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solidFill>
                  <a:schemeClr val="tx1">
                    <a:lumMod val="65000"/>
                    <a:lumOff val="3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dirty="0"/>
              <a:t>单击此处编辑母版文本样式</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304800" y="271709"/>
            <a:ext cx="5486401" cy="1902496"/>
          </a:xfrm>
        </p:spPr>
        <p:txBody>
          <a:bodyPr/>
          <a:lstStyle>
            <a:lvl1pPr>
              <a:lnSpc>
                <a:spcPct val="90000"/>
              </a:lnSpc>
              <a:defRPr sz="3200" b="0">
                <a:solidFill>
                  <a:schemeClr val="bg2"/>
                </a:solidFill>
              </a:defRPr>
            </a:lvl1pPr>
          </a:lstStyle>
          <a:p>
            <a:r>
              <a:rPr lang="en-US" dirty="0"/>
              <a:t>Click to edit Master title style</a:t>
            </a:r>
            <a:endParaRPr lang="en-US" dirty="0"/>
          </a:p>
        </p:txBody>
      </p:sp>
      <p:pic>
        <p:nvPicPr>
          <p:cNvPr id="5" name="Picture 4"/>
          <p:cNvPicPr>
            <a:picLocks noChangeAspect="1"/>
          </p:cNvPicPr>
          <p:nvPr userDrawn="1"/>
        </p:nvPicPr>
        <p:blipFill>
          <a:blip r:embed="rId2" cstate="print"/>
          <a:stretch>
            <a:fillRect/>
          </a:stretch>
        </p:blipFill>
        <p:spPr>
          <a:xfrm>
            <a:off x="11191749" y="321734"/>
            <a:ext cx="695452" cy="281940"/>
          </a:xfrm>
          <a:prstGeom prst="rect">
            <a:avLst/>
          </a:prstGeom>
        </p:spPr>
      </p:pic>
      <p:sp>
        <p:nvSpPr>
          <p:cNvPr id="6" name="Footer Placeholder 5"/>
          <p:cNvSpPr>
            <a:spLocks noGrp="1"/>
          </p:cNvSpPr>
          <p:nvPr>
            <p:ph type="ftr" sz="quarter" idx="10"/>
          </p:nvPr>
        </p:nvSpPr>
        <p:spPr/>
        <p:txBody>
          <a:bodyPr/>
          <a:lstStyle/>
          <a:p>
            <a:r>
              <a:rPr lang="en-US"/>
              <a:t>DOC ID / Month XX, 2018 / © 2018 IBM Corporation</a:t>
            </a:r>
            <a:endParaRPr lang="en-US" dirty="0"/>
          </a:p>
        </p:txBody>
      </p:sp>
      <p:sp>
        <p:nvSpPr>
          <p:cNvPr id="7" name="Slide Number Placeholder 6"/>
          <p:cNvSpPr>
            <a:spLocks noGrp="1"/>
          </p:cNvSpPr>
          <p:nvPr>
            <p:ph type="sldNum" sz="quarter" idx="11"/>
          </p:nvPr>
        </p:nvSpPr>
        <p:spPr/>
        <p:txBody>
          <a:bodyPr/>
          <a:lstStyle/>
          <a:p>
            <a:fld id="{3FD999D4-B456-9943-89B7-30D56181CE18}" type="slidenum">
              <a:rPr lang="en-US" smtClean="0"/>
            </a:fld>
            <a:endParaRPr lang="en-US"/>
          </a:p>
        </p:txBody>
      </p:sp>
      <p:sp>
        <p:nvSpPr>
          <p:cNvPr id="8" name="Title 3"/>
          <p:cNvSpPr txBox="1"/>
          <p:nvPr userDrawn="1"/>
        </p:nvSpPr>
        <p:spPr>
          <a:xfrm>
            <a:off x="304800" y="2174204"/>
            <a:ext cx="5486401" cy="1902496"/>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b="0" kern="1200">
                <a:solidFill>
                  <a:schemeClr val="bg2"/>
                </a:solidFill>
                <a:latin typeface="+mj-lt"/>
                <a:ea typeface="Arial" panose="020B0604020202020204" pitchFamily="34" charset="0"/>
                <a:cs typeface="Arial" panose="020B0604020202020204" pitchFamily="34" charset="0"/>
              </a:defRPr>
            </a:lvl1pPr>
          </a:lstStyle>
          <a:p>
            <a:r>
              <a:rPr lang="en-US" sz="1600" baseline="0" dirty="0"/>
              <a:t>Click to edit Master title style</a:t>
            </a:r>
            <a:endParaRPr lang="en-US" sz="1600" baseline="0" dirty="0"/>
          </a:p>
        </p:txBody>
      </p:sp>
    </p:spTree>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1"/>
          <p:cNvSpPr>
            <a:spLocks noGrp="1"/>
          </p:cNvSpPr>
          <p:nvPr>
            <p:ph type="title"/>
          </p:nvPr>
        </p:nvSpPr>
        <p:spPr>
          <a:xfrm>
            <a:off x="280416" y="268224"/>
            <a:ext cx="5522976" cy="5726176"/>
          </a:xfrm>
        </p:spPr>
        <p:txBody>
          <a:bodyPr/>
          <a:lstStyle/>
          <a:p>
            <a:r>
              <a:rPr lang="en-US"/>
              <a:t>Click </a:t>
            </a:r>
            <a:r>
              <a:rPr lang="en-US" dirty="0"/>
              <a:t>to edit Master title style</a:t>
            </a:r>
            <a:endParaRPr lang="en-US" dirty="0"/>
          </a:p>
        </p:txBody>
      </p:sp>
      <p:sp>
        <p:nvSpPr>
          <p:cNvPr id="3" name="Footer Placeholder 2"/>
          <p:cNvSpPr>
            <a:spLocks noGrp="1"/>
          </p:cNvSpPr>
          <p:nvPr>
            <p:ph type="ftr" sz="quarter" idx="10"/>
          </p:nvPr>
        </p:nvSpPr>
        <p:spPr/>
        <p:txBody>
          <a:bodyPr/>
          <a:lstStyle>
            <a:lvl1pPr>
              <a:defRPr b="0" i="0">
                <a:latin typeface="Arial Regular" panose="020B0604020202090204"/>
              </a:defRPr>
            </a:lvl1pPr>
          </a:lstStyle>
          <a:p>
            <a:r>
              <a:rPr lang="en-US" dirty="0">
                <a:solidFill>
                  <a:srgbClr val="000000"/>
                </a:solidFill>
              </a:rPr>
              <a:t>Group Name / DOC ID / Month XX, 2018 / © 2018 IBM Corporation</a:t>
            </a:r>
            <a:endParaRPr lang="en-US" dirty="0">
              <a:solidFill>
                <a:srgbClr val="000000"/>
              </a:solidFill>
            </a:endParaRPr>
          </a:p>
        </p:txBody>
      </p:sp>
      <p:sp>
        <p:nvSpPr>
          <p:cNvPr id="4" name="Slide Number Placeholder 3"/>
          <p:cNvSpPr>
            <a:spLocks noGrp="1"/>
          </p:cNvSpPr>
          <p:nvPr>
            <p:ph type="sldNum" sz="quarter" idx="11"/>
          </p:nvPr>
        </p:nvSpPr>
        <p:spPr/>
        <p:txBody>
          <a:bodyPr/>
          <a:lstStyle>
            <a:lvl1pPr>
              <a:defRPr b="0" i="0">
                <a:latin typeface="Arial Regular" panose="020B0604020202090204"/>
              </a:defRPr>
            </a:lvl1pPr>
          </a:lstStyle>
          <a:p>
            <a:fld id="{59395FB3-9C97-154F-86B2-7E381B951268}" type="slidenum">
              <a:rPr lang="en-US" smtClean="0">
                <a:solidFill>
                  <a:srgbClr val="000000"/>
                </a:solidFill>
              </a:rPr>
            </a:fld>
            <a:endParaRPr lang="en-US" dirty="0">
              <a:solidFill>
                <a:srgbClr val="000000"/>
              </a:solidFill>
            </a:endParaRPr>
          </a:p>
        </p:txBody>
      </p:sp>
      <p:sp>
        <p:nvSpPr>
          <p:cNvPr id="6" name="Text Placeholder 5"/>
          <p:cNvSpPr>
            <a:spLocks noGrp="1"/>
          </p:cNvSpPr>
          <p:nvPr>
            <p:ph type="body" sz="quarter" idx="12"/>
          </p:nvPr>
        </p:nvSpPr>
        <p:spPr>
          <a:xfrm>
            <a:off x="6388608" y="268224"/>
            <a:ext cx="5498592" cy="5726176"/>
          </a:xfrm>
        </p:spPr>
        <p:txBody>
          <a:body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8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330" y="1555115"/>
            <a:ext cx="5233035" cy="4608195"/>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None/>
              <a:tabLst>
                <a:tab pos="1609725" algn="l"/>
                <a:tab pos="1609725" algn="l"/>
                <a:tab pos="1609725" algn="l"/>
                <a:tab pos="1609725" algn="l"/>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lvl1pPr>
              <a:defRPr baseline="0"/>
            </a:lvl1p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1.xml"/><Relationship Id="rId17" Type="http://schemas.openxmlformats.org/officeDocument/2006/relationships/tags" Target="../tags/tag60.xml"/><Relationship Id="rId16" Type="http://schemas.openxmlformats.org/officeDocument/2006/relationships/tags" Target="../tags/tag59.xml"/><Relationship Id="rId15" Type="http://schemas.openxmlformats.org/officeDocument/2006/relationships/tags" Target="../tags/tag58.xml"/><Relationship Id="rId14" Type="http://schemas.openxmlformats.org/officeDocument/2006/relationships/tags" Target="../tags/tag57.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FFFF"/>
            </a:gs>
            <a:gs pos="100000">
              <a:srgbClr val="D9D9D9"/>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4"/>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5"/>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6"/>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7"/>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custDataLst>
              <p:tags r:id="rId18"/>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69.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0.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xml"/><Relationship Id="rId2" Type="http://schemas.openxmlformats.org/officeDocument/2006/relationships/tags" Target="../tags/tag71.xml"/><Relationship Id="rId1"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2.xml"/><Relationship Id="rId1" Type="http://schemas.openxmlformats.org/officeDocument/2006/relationships/image" Target="../media/image19.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73.xml"/><Relationship Id="rId2" Type="http://schemas.openxmlformats.org/officeDocument/2006/relationships/image" Target="../media/image19.png"/><Relationship Id="rId1"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4.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tags" Target="../tags/tag75.xml"/><Relationship Id="rId2" Type="http://schemas.openxmlformats.org/officeDocument/2006/relationships/image" Target="../media/image19.png"/><Relationship Id="rId1"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6.xml"/><Relationship Id="rId1" Type="http://schemas.openxmlformats.org/officeDocument/2006/relationships/image" Target="../media/image21.pn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77.xml"/><Relationship Id="rId2" Type="http://schemas.openxmlformats.org/officeDocument/2006/relationships/image" Target="../media/image22.png"/><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8.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79.xml"/><Relationship Id="rId2" Type="http://schemas.openxmlformats.org/officeDocument/2006/relationships/image" Target="../media/image19.png"/><Relationship Id="rId1" Type="http://schemas.openxmlformats.org/officeDocument/2006/relationships/image" Target="../media/image18.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0.xml"/><Relationship Id="rId1" Type="http://schemas.openxmlformats.org/officeDocument/2006/relationships/image" Target="../media/image2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tags" Target="../tags/tag81.xml"/><Relationship Id="rId2" Type="http://schemas.openxmlformats.org/officeDocument/2006/relationships/image" Target="../media/image24.png"/><Relationship Id="rId1" Type="http://schemas.openxmlformats.org/officeDocument/2006/relationships/image" Target="../media/image18.jpe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tags" Target="../tags/tag82.xml"/><Relationship Id="rId2" Type="http://schemas.openxmlformats.org/officeDocument/2006/relationships/image" Target="../media/image24.png"/><Relationship Id="rId1" Type="http://schemas.openxmlformats.org/officeDocument/2006/relationships/image" Target="../media/image18.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tags" Target="../tags/tag83.xml"/><Relationship Id="rId2" Type="http://schemas.openxmlformats.org/officeDocument/2006/relationships/image" Target="../media/image24.png"/><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tags" Target="../tags/tag84.xml"/><Relationship Id="rId2" Type="http://schemas.openxmlformats.org/officeDocument/2006/relationships/image" Target="../media/image19.png"/><Relationship Id="rId1" Type="http://schemas.openxmlformats.org/officeDocument/2006/relationships/image" Target="../media/image18.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5.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6.xml"/><Relationship Id="rId1" Type="http://schemas.openxmlformats.org/officeDocument/2006/relationships/image" Target="../media/image26.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26.jpe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8.xml"/><Relationship Id="rId1" Type="http://schemas.openxmlformats.org/officeDocument/2006/relationships/image" Target="../media/image18.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89.xml"/><Relationship Id="rId1" Type="http://schemas.openxmlformats.org/officeDocument/2006/relationships/image" Target="../media/image27.jpe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90.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ags" Target="../tags/tag65.xml"/><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13.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0" y="2272665"/>
            <a:ext cx="12190730" cy="3348990"/>
            <a:chOff x="47" y="3607"/>
            <a:chExt cx="19175" cy="6360"/>
          </a:xfrm>
          <a:effectLst/>
        </p:grpSpPr>
        <p:sp>
          <p:nvSpPr>
            <p:cNvPr id="10" name="矩形 9"/>
            <p:cNvSpPr/>
            <p:nvPr/>
          </p:nvSpPr>
          <p:spPr>
            <a:xfrm>
              <a:off x="47" y="9337"/>
              <a:ext cx="19175" cy="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7" y="3607"/>
              <a:ext cx="19175" cy="5730"/>
            </a:xfrm>
            <a:prstGeom prst="rect">
              <a:avLst/>
            </a:prstGeom>
            <a:solidFill>
              <a:srgbClr val="9801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2051" name="标题 5"/>
          <p:cNvSpPr>
            <a:spLocks noGrp="1"/>
          </p:cNvSpPr>
          <p:nvPr>
            <p:custDataLst>
              <p:tags r:id="rId2"/>
            </p:custDataLst>
          </p:nvPr>
        </p:nvSpPr>
        <p:spPr>
          <a:xfrm>
            <a:off x="704850" y="3259455"/>
            <a:ext cx="10782300" cy="795338"/>
          </a:xfrm>
          <a:prstGeom prst="rect">
            <a:avLst/>
          </a:prstGeom>
          <a:noFill/>
          <a:ln w="9525">
            <a:noFill/>
          </a:ln>
        </p:spPr>
        <p:txBody>
          <a:bodyPr anchor="ctr"/>
          <a:p>
            <a:pPr lvl="0" algn="ctr" defTabSz="685800">
              <a:lnSpc>
                <a:spcPct val="90000"/>
              </a:lnSpc>
            </a:pPr>
            <a:r>
              <a:rPr lang="zh-CN" altLang="zh-CN" sz="4800" b="1" dirty="0">
                <a:solidFill>
                  <a:schemeClr val="bg1"/>
                </a:solidFill>
                <a:latin typeface="微软雅黑" panose="020B0503020204020204" pitchFamily="34" charset="-122"/>
                <a:ea typeface="微软雅黑" panose="020B0503020204020204" pitchFamily="34" charset="-122"/>
              </a:rPr>
              <a:t>2021 Call for code </a:t>
            </a:r>
            <a:endParaRPr lang="zh-CN" altLang="zh-CN" sz="4800" b="1" dirty="0">
              <a:solidFill>
                <a:schemeClr val="bg1"/>
              </a:solidFill>
              <a:latin typeface="微软雅黑" panose="020B0503020204020204" pitchFamily="34" charset="-122"/>
              <a:ea typeface="微软雅黑" panose="020B0503020204020204" pitchFamily="34" charset="-122"/>
            </a:endParaRPr>
          </a:p>
          <a:p>
            <a:pPr lvl="0" algn="ctr" defTabSz="685800" fontAlgn="auto">
              <a:lnSpc>
                <a:spcPct val="90000"/>
              </a:lnSpc>
              <a:spcBef>
                <a:spcPts val="2400"/>
              </a:spcBef>
            </a:pPr>
            <a:r>
              <a:rPr lang="en-US" altLang="zh-CN" sz="4800" b="1" dirty="0">
                <a:solidFill>
                  <a:schemeClr val="bg1"/>
                </a:solidFill>
                <a:latin typeface="微软雅黑" panose="020B0503020204020204" pitchFamily="34" charset="-122"/>
                <a:ea typeface="微软雅黑" panose="020B0503020204020204" pitchFamily="34" charset="-122"/>
              </a:rPr>
              <a:t>Poverty Conqueror</a:t>
            </a:r>
            <a:endParaRPr lang="en-US" altLang="zh-CN" sz="4800" b="1" dirty="0">
              <a:solidFill>
                <a:schemeClr val="bg1"/>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2051"/>
                                        </p:tgtEl>
                                        <p:attrNameLst>
                                          <p:attrName>ppt_y</p:attrName>
                                        </p:attrNameLst>
                                      </p:cBhvr>
                                      <p:tavLst>
                                        <p:tav tm="0">
                                          <p:val>
                                            <p:strVal val="#ppt_y"/>
                                          </p:val>
                                        </p:tav>
                                        <p:tav tm="100000">
                                          <p:val>
                                            <p:strVal val="#ppt_y"/>
                                          </p:val>
                                        </p:tav>
                                      </p:tavLst>
                                    </p:anim>
                                    <p:anim calcmode="lin" valueType="num">
                                      <p:cBhvr>
                                        <p:cTn id="14" dur="500" fill="hold"/>
                                        <p:tgtEl>
                                          <p:spTgt spid="2051"/>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2051"/>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3928110"/>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altLang="zh-CN" sz="2400" b="1">
                <a:latin typeface="微软雅黑" panose="020B0503020204020204" pitchFamily="34" charset="-122"/>
                <a:ea typeface="微软雅黑" panose="020B0503020204020204" pitchFamily="34" charset="-122"/>
                <a:sym typeface="+mn-ea"/>
              </a:rPr>
              <a:t>I</a:t>
            </a:r>
            <a:r>
              <a:rPr lang="zh-CN" altLang="en-US" sz="2400" b="1">
                <a:latin typeface="微软雅黑" panose="020B0503020204020204" pitchFamily="34" charset="-122"/>
                <a:ea typeface="微软雅黑" panose="020B0503020204020204" pitchFamily="34" charset="-122"/>
                <a:sym typeface="+mn-ea"/>
              </a:rPr>
              <a:t>ndustry </a:t>
            </a:r>
            <a:r>
              <a:rPr lang="en-US" altLang="zh-CN" sz="2400" b="1">
                <a:latin typeface="微软雅黑" panose="020B0503020204020204" pitchFamily="34" charset="-122"/>
                <a:ea typeface="微软雅黑" panose="020B0503020204020204" pitchFamily="34" charset="-122"/>
                <a:sym typeface="+mn-ea"/>
              </a:rPr>
              <a:t>D</a:t>
            </a:r>
            <a:r>
              <a:rPr lang="zh-CN" altLang="en-US" sz="2400" b="1">
                <a:latin typeface="微软雅黑" panose="020B0503020204020204" pitchFamily="34" charset="-122"/>
                <a:ea typeface="微软雅黑" panose="020B0503020204020204" pitchFamily="34" charset="-122"/>
                <a:sym typeface="+mn-ea"/>
              </a:rPr>
              <a:t>atabase</a:t>
            </a:r>
            <a:endParaRPr lang="zh-CN" altLang="en-US"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information on characteristic industries such as crops, aquaculture, labor-intensive industries, or tourism that are in good conditions in the global market, and establish an industry database.</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296862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sz="2400" b="1">
                <a:latin typeface="微软雅黑" panose="020B0503020204020204" pitchFamily="34" charset="-122"/>
                <a:ea typeface="微软雅黑" panose="020B0503020204020204" pitchFamily="34" charset="-122"/>
                <a:sym typeface="+mn-ea"/>
              </a:rPr>
              <a:t>Difficulties Analyze</a:t>
            </a:r>
            <a:endParaRPr lang="zh-CN" altLang="en-US"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Analyze the sources of funds and the ways to overcome difficulties in the process of poverty reduction.</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8" name="图片 7" descr="1"/>
          <p:cNvPicPr>
            <a:picLocks noChangeAspect="1"/>
          </p:cNvPicPr>
          <p:nvPr/>
        </p:nvPicPr>
        <p:blipFill>
          <a:blip r:embed="rId1"/>
          <a:stretch>
            <a:fillRect/>
          </a:stretch>
        </p:blipFill>
        <p:spPr>
          <a:xfrm>
            <a:off x="723900" y="1244600"/>
            <a:ext cx="10744200" cy="5253355"/>
          </a:xfrm>
          <a:prstGeom prst="rect">
            <a:avLst/>
          </a:prstGeom>
        </p:spPr>
      </p:pic>
      <p:grpSp>
        <p:nvGrpSpPr>
          <p:cNvPr id="2" name="组合 1"/>
          <p:cNvGrpSpPr/>
          <p:nvPr/>
        </p:nvGrpSpPr>
        <p:grpSpPr>
          <a:xfrm rot="0">
            <a:off x="7799705" y="842645"/>
            <a:ext cx="3590925" cy="179070"/>
            <a:chOff x="13714" y="1103"/>
            <a:chExt cx="4134" cy="282"/>
          </a:xfrm>
        </p:grpSpPr>
        <p:sp>
          <p:nvSpPr>
            <p:cNvPr id="9" name="矩形 8"/>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0" name="矩形 9"/>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1" name="文本框 10"/>
          <p:cNvSpPr txBox="1"/>
          <p:nvPr/>
        </p:nvSpPr>
        <p:spPr>
          <a:xfrm>
            <a:off x="7800340" y="320675"/>
            <a:ext cx="423291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cs typeface="楷体" panose="02010609060101010101" charset="-122"/>
                <a:sym typeface="+mn-ea"/>
              </a:rPr>
              <a:t>Creative introduction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544320" y="2180590"/>
            <a:ext cx="9102725" cy="296862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Our creative </a:t>
            </a:r>
            <a:r>
              <a:rPr sz="2400" b="1">
                <a:latin typeface="微软雅黑" panose="020B0503020204020204" pitchFamily="34" charset="-122"/>
                <a:ea typeface="微软雅黑" panose="020B0503020204020204" pitchFamily="34" charset="-122"/>
              </a:rPr>
              <a:t>Poverty Conqueror</a:t>
            </a:r>
            <a:r>
              <a:rPr sz="2400">
                <a:latin typeface="微软雅黑" panose="020B0503020204020204" pitchFamily="34" charset="-122"/>
                <a:ea typeface="微软雅黑" panose="020B0503020204020204" pitchFamily="34" charset="-122"/>
              </a:rPr>
              <a:t> aims to start from China’s poverty alleviation experience and provide characteristic poverty alleviation solutions for poverty-stricken areas around the world through data analysis, machine learning, data cloud and other technical means, to solve poverty problems and achieve sustainable development.</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7541260" y="1103630"/>
            <a:ext cx="371538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322185" y="565785"/>
            <a:ext cx="423291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cs typeface="楷体" panose="02010609060101010101" charset="-122"/>
                <a:sym typeface="+mn-ea"/>
              </a:rPr>
              <a:t>Creative introduction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rot="0">
            <a:off x="7699375" y="906780"/>
            <a:ext cx="385000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820660" y="384810"/>
            <a:ext cx="384937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Architecture design</a:t>
            </a:r>
            <a:endParaRPr lang="zh-CN" altLang="en-US" sz="2800" b="1">
              <a:latin typeface="楷体" panose="02010609060101010101" charset="-122"/>
              <a:ea typeface="楷体" panose="02010609060101010101" charset="-122"/>
            </a:endParaRPr>
          </a:p>
        </p:txBody>
      </p:sp>
      <p:pic>
        <p:nvPicPr>
          <p:cNvPr id="4" name="图片 3" descr="架构"/>
          <p:cNvPicPr>
            <a:picLocks noChangeAspect="1"/>
          </p:cNvPicPr>
          <p:nvPr/>
        </p:nvPicPr>
        <p:blipFill>
          <a:blip r:embed="rId1"/>
          <a:stretch>
            <a:fillRect/>
          </a:stretch>
        </p:blipFill>
        <p:spPr>
          <a:xfrm>
            <a:off x="1616075" y="1411605"/>
            <a:ext cx="8959215" cy="5031105"/>
          </a:xfrm>
          <a:prstGeom prst="rect">
            <a:avLst/>
          </a:prstGeom>
        </p:spPr>
      </p:pic>
    </p:spTree>
    <p:custDataLst>
      <p:tags r:id="rId2"/>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58190" y="1991995"/>
            <a:ext cx="5018405" cy="344868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We use IBM cloud pak for data to process data of 8 latitudes of crop, breeding, and characteristic industries, and use IBM Watson studio for machine training to generate industry recommendation models.</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7958455" y="864235"/>
            <a:ext cx="3590925"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5" name="图片 4" descr="架构"/>
          <p:cNvPicPr>
            <a:picLocks noChangeAspect="1"/>
          </p:cNvPicPr>
          <p:nvPr/>
        </p:nvPicPr>
        <p:blipFill>
          <a:blip r:embed="rId2"/>
          <a:srcRect r="42441" b="62530"/>
          <a:stretch>
            <a:fillRect/>
          </a:stretch>
        </p:blipFill>
        <p:spPr>
          <a:xfrm>
            <a:off x="6212840" y="2667000"/>
            <a:ext cx="5108575" cy="1867535"/>
          </a:xfrm>
          <a:prstGeom prst="rect">
            <a:avLst/>
          </a:prstGeom>
        </p:spPr>
      </p:pic>
      <p:sp>
        <p:nvSpPr>
          <p:cNvPr id="8" name="文本框 7"/>
          <p:cNvSpPr txBox="1"/>
          <p:nvPr/>
        </p:nvSpPr>
        <p:spPr>
          <a:xfrm>
            <a:off x="7820660" y="273050"/>
            <a:ext cx="384937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Architecture design</a:t>
            </a:r>
            <a:endParaRPr lang="zh-CN" altLang="en-US" sz="2800" b="1">
              <a:latin typeface="楷体" panose="02010609060101010101" charset="-122"/>
              <a:ea typeface="楷体" panose="02010609060101010101" charset="-122"/>
            </a:endParaRPr>
          </a:p>
        </p:txBody>
      </p:sp>
    </p:spTree>
    <p:custDataLst>
      <p:tags r:id="rId3"/>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6" name="组合 15"/>
          <p:cNvGrpSpPr/>
          <p:nvPr/>
        </p:nvGrpSpPr>
        <p:grpSpPr>
          <a:xfrm>
            <a:off x="8670925" y="474345"/>
            <a:ext cx="2878455" cy="702310"/>
            <a:chOff x="13655" y="606"/>
            <a:chExt cx="4533" cy="1106"/>
          </a:xfrm>
        </p:grpSpPr>
        <p:grpSp>
          <p:nvGrpSpPr>
            <p:cNvPr id="12" name="组合 11"/>
            <p:cNvGrpSpPr/>
            <p:nvPr/>
          </p:nvGrpSpPr>
          <p:grpSpPr>
            <a:xfrm>
              <a:off x="14054" y="1428"/>
              <a:ext cx="4134" cy="284"/>
              <a:chOff x="13714" y="1103"/>
              <a:chExt cx="4134" cy="284"/>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4"/>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13655" y="606"/>
              <a:ext cx="4533" cy="822"/>
            </a:xfrm>
            <a:prstGeom prst="rect">
              <a:avLst/>
            </a:prstGeom>
            <a:noFill/>
          </p:spPr>
          <p:txBody>
            <a:bodyPr wrap="square" rtlCol="0">
              <a:spAutoFit/>
            </a:bodyPr>
            <a:p>
              <a:r>
                <a:rPr lang="en-US" altLang="zh-CN" sz="2800" b="1">
                  <a:latin typeface="楷体" panose="02010609060101010101" charset="-122"/>
                  <a:ea typeface="楷体" panose="02010609060101010101" charset="-122"/>
                </a:rPr>
                <a:t>Function Design</a:t>
              </a:r>
              <a:endParaRPr lang="en-US" altLang="zh-CN" sz="2800" b="1">
                <a:latin typeface="楷体" panose="02010609060101010101" charset="-122"/>
                <a:ea typeface="楷体" panose="02010609060101010101" charset="-122"/>
              </a:endParaRPr>
            </a:p>
          </p:txBody>
        </p:sp>
      </p:grpSp>
      <p:pic>
        <p:nvPicPr>
          <p:cNvPr id="2" name="Picture 2" descr="C:\Users\Administrator\Desktop\视频素材\网站\1.png1"/>
          <p:cNvPicPr>
            <a:picLocks noChangeAspect="1" noChangeArrowheads="1"/>
          </p:cNvPicPr>
          <p:nvPr/>
        </p:nvPicPr>
        <p:blipFill>
          <a:blip r:embed="rId1"/>
          <a:srcRect b="-923"/>
          <a:stretch>
            <a:fillRect/>
          </a:stretch>
        </p:blipFill>
        <p:spPr bwMode="auto">
          <a:xfrm>
            <a:off x="1715135" y="1450340"/>
            <a:ext cx="8761730" cy="480631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989965" y="2054860"/>
            <a:ext cx="10213340" cy="392811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After logging in to the website, the user selects the region in the drop-down box, or selects the characteristic label according to the local situation. The backend searches the database for basic information of the region, and calls weather company data packages and environmental intelligence suite at the same time to generate 8 dimensions of basic information and return it to Users, including climate, terrain, altitude, air humidity, region, soil quality, light, and economy.</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5" name="图片 4" descr="架构"/>
          <p:cNvPicPr>
            <a:picLocks noChangeAspect="1"/>
          </p:cNvPicPr>
          <p:nvPr/>
        </p:nvPicPr>
        <p:blipFill>
          <a:blip r:embed="rId2"/>
          <a:srcRect l="4210" t="34482" r="38231" b="42585"/>
          <a:stretch>
            <a:fillRect/>
          </a:stretch>
        </p:blipFill>
        <p:spPr>
          <a:xfrm>
            <a:off x="989965" y="735330"/>
            <a:ext cx="5423535" cy="1213485"/>
          </a:xfrm>
          <a:prstGeom prst="rect">
            <a:avLst/>
          </a:prstGeom>
        </p:spPr>
      </p:pic>
    </p:spTree>
    <p:custDataLst>
      <p:tags r:id="rId3"/>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2" name="Picture 2" descr="C:\Users\Administrator\Desktop\视频素材\网站\3.png3"/>
          <p:cNvPicPr>
            <a:picLocks noChangeAspect="1" noChangeArrowheads="1"/>
          </p:cNvPicPr>
          <p:nvPr/>
        </p:nvPicPr>
        <p:blipFill>
          <a:blip r:embed="rId1"/>
          <a:srcRect/>
          <a:stretch>
            <a:fillRect/>
          </a:stretch>
        </p:blipFill>
        <p:spPr bwMode="auto">
          <a:xfrm>
            <a:off x="1796098" y="1607185"/>
            <a:ext cx="8600440" cy="465201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3" name="Picture 2" descr="C:\Users\Administrator\Desktop\视频素材\网站\3.png3"/>
          <p:cNvPicPr>
            <a:picLocks noChangeAspect="1" noChangeArrowheads="1"/>
          </p:cNvPicPr>
          <p:nvPr/>
        </p:nvPicPr>
        <p:blipFill>
          <a:blip r:embed="rId1"/>
          <a:srcRect t="43789" r="31232"/>
          <a:stretch>
            <a:fillRect/>
          </a:stretch>
        </p:blipFill>
        <p:spPr bwMode="auto">
          <a:xfrm>
            <a:off x="920750" y="916305"/>
            <a:ext cx="5914390" cy="261493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descr="C:\Users\Administrator\Desktop\视频素材\网站\微信图片_20210730094359.png微信图片_20210730094359"/>
          <p:cNvPicPr>
            <a:picLocks noChangeAspect="1" noChangeArrowheads="1"/>
          </p:cNvPicPr>
          <p:nvPr/>
        </p:nvPicPr>
        <p:blipFill>
          <a:blip r:embed="rId2"/>
          <a:srcRect t="47679" r="29968"/>
          <a:stretch>
            <a:fillRect/>
          </a:stretch>
        </p:blipFill>
        <p:spPr bwMode="auto">
          <a:xfrm>
            <a:off x="5150485" y="3893185"/>
            <a:ext cx="5995035" cy="243395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文本框 5"/>
          <p:cNvSpPr txBox="1"/>
          <p:nvPr/>
        </p:nvSpPr>
        <p:spPr>
          <a:xfrm>
            <a:off x="553720" y="3984625"/>
            <a:ext cx="4344670" cy="200977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Click on a different point on the dimensional map to display detailed information about that latitude</a:t>
            </a:r>
            <a:endParaRPr sz="2400">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77260" y="2178050"/>
            <a:ext cx="4671060" cy="2501900"/>
          </a:xfrm>
          <a:prstGeom prst="rect">
            <a:avLst/>
          </a:prstGeom>
          <a:noFill/>
        </p:spPr>
        <p:txBody>
          <a:bodyPr wrap="square" rtlCol="0">
            <a:spAutoFit/>
          </a:bodyPr>
          <a:p>
            <a:pPr>
              <a:lnSpc>
                <a:spcPct val="140000"/>
              </a:lnSpc>
            </a:pPr>
            <a:r>
              <a:rPr lang="en-US" altLang="zh-CN" sz="2800" b="1">
                <a:latin typeface="楷体" panose="02010609060101010101" charset="-122"/>
                <a:ea typeface="楷体" panose="02010609060101010101" charset="-122"/>
                <a:cs typeface="楷体" panose="02010609060101010101" charset="-122"/>
              </a:rPr>
              <a:t>1. </a:t>
            </a:r>
            <a:r>
              <a:rPr lang="zh-CN" altLang="en-US" sz="2800" b="1">
                <a:latin typeface="楷体" panose="02010609060101010101" charset="-122"/>
                <a:ea typeface="楷体" panose="02010609060101010101" charset="-122"/>
                <a:cs typeface="楷体" panose="02010609060101010101" charset="-122"/>
              </a:rPr>
              <a:t>Creative background</a:t>
            </a:r>
            <a:endParaRPr lang="zh-CN" altLang="en-US" sz="2800" b="1">
              <a:latin typeface="楷体" panose="02010609060101010101" charset="-122"/>
              <a:ea typeface="楷体" panose="02010609060101010101" charset="-122"/>
              <a:cs typeface="楷体" panose="02010609060101010101" charset="-122"/>
            </a:endParaRPr>
          </a:p>
          <a:p>
            <a:pPr>
              <a:lnSpc>
                <a:spcPct val="140000"/>
              </a:lnSpc>
            </a:pPr>
            <a:r>
              <a:rPr lang="en-US" altLang="zh-CN" sz="2800" b="1">
                <a:latin typeface="楷体" panose="02010609060101010101" charset="-122"/>
                <a:ea typeface="楷体" panose="02010609060101010101" charset="-122"/>
                <a:cs typeface="楷体" panose="02010609060101010101" charset="-122"/>
              </a:rPr>
              <a:t>2. </a:t>
            </a:r>
            <a:r>
              <a:rPr lang="en-US" altLang="zh-CN" sz="2800" b="1">
                <a:latin typeface="楷体" panose="02010609060101010101" charset="-122"/>
                <a:ea typeface="楷体" panose="02010609060101010101" charset="-122"/>
                <a:sym typeface="+mn-ea"/>
              </a:rPr>
              <a:t>Initial work</a:t>
            </a:r>
            <a:endParaRPr lang="en-US" altLang="zh-CN" sz="2800" b="1">
              <a:latin typeface="楷体" panose="02010609060101010101" charset="-122"/>
              <a:ea typeface="楷体" panose="02010609060101010101" charset="-122"/>
            </a:endParaRPr>
          </a:p>
          <a:p>
            <a:pPr>
              <a:lnSpc>
                <a:spcPct val="140000"/>
              </a:lnSpc>
            </a:pPr>
            <a:r>
              <a:rPr lang="en-US" altLang="zh-CN" sz="2800" b="1">
                <a:latin typeface="楷体" panose="02010609060101010101" charset="-122"/>
                <a:ea typeface="楷体" panose="02010609060101010101" charset="-122"/>
                <a:cs typeface="楷体" panose="02010609060101010101" charset="-122"/>
              </a:rPr>
              <a:t>3. Creative introduction</a:t>
            </a:r>
            <a:endParaRPr lang="en-US" altLang="zh-CN" sz="2800" b="1">
              <a:latin typeface="楷体" panose="02010609060101010101" charset="-122"/>
              <a:ea typeface="楷体" panose="02010609060101010101" charset="-122"/>
              <a:cs typeface="楷体" panose="02010609060101010101" charset="-122"/>
            </a:endParaRPr>
          </a:p>
          <a:p>
            <a:pPr>
              <a:lnSpc>
                <a:spcPct val="140000"/>
              </a:lnSpc>
            </a:pPr>
            <a:r>
              <a:rPr lang="en-US" altLang="zh-CN" sz="2800" b="1">
                <a:latin typeface="楷体" panose="02010609060101010101" charset="-122"/>
                <a:ea typeface="楷体" panose="02010609060101010101" charset="-122"/>
                <a:sym typeface="+mn-ea"/>
              </a:rPr>
              <a:t>4. T</a:t>
            </a:r>
            <a:r>
              <a:rPr lang="zh-CN" altLang="en-US" sz="2800" b="1">
                <a:latin typeface="楷体" panose="02010609060101010101" charset="-122"/>
                <a:ea typeface="楷体" panose="02010609060101010101" charset="-122"/>
                <a:sym typeface="+mn-ea"/>
              </a:rPr>
              <a:t>eam </a:t>
            </a:r>
            <a:r>
              <a:rPr lang="en-US" altLang="zh-CN" sz="2800" b="1">
                <a:latin typeface="楷体" panose="02010609060101010101" charset="-122"/>
                <a:ea typeface="楷体" panose="02010609060101010101" charset="-122"/>
                <a:sym typeface="+mn-ea"/>
              </a:rPr>
              <a:t>M</a:t>
            </a:r>
            <a:r>
              <a:rPr lang="zh-CN" altLang="en-US" sz="2800" b="1">
                <a:latin typeface="楷体" panose="02010609060101010101" charset="-122"/>
                <a:ea typeface="楷体" panose="02010609060101010101" charset="-122"/>
                <a:sym typeface="+mn-ea"/>
              </a:rPr>
              <a:t>ember</a:t>
            </a:r>
            <a:endParaRPr lang="zh-CN" altLang="en-US" sz="2800" b="1">
              <a:latin typeface="楷体" panose="02010609060101010101" charset="-122"/>
              <a:ea typeface="楷体" panose="02010609060101010101" charset="-122"/>
              <a:cs typeface="楷体" panose="0201060906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500"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879475"/>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34671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3" name="Picture 2" descr="C:\Users\Administrator\Desktop\视频素材\网站\4.png4"/>
          <p:cNvPicPr>
            <a:picLocks noChangeAspect="1" noChangeArrowheads="1"/>
          </p:cNvPicPr>
          <p:nvPr/>
        </p:nvPicPr>
        <p:blipFill>
          <a:blip r:embed="rId1"/>
          <a:srcRect/>
          <a:stretch>
            <a:fillRect/>
          </a:stretch>
        </p:blipFill>
        <p:spPr bwMode="auto">
          <a:xfrm>
            <a:off x="1790700" y="1429385"/>
            <a:ext cx="8610600" cy="468249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2"/>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719455" y="1254125"/>
            <a:ext cx="5098415" cy="488759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Click "Generate Plan", the back-end calls the trained AI model through API service, enters 8 dimensions of information, and generates a set of poverty alleviation plans, including three modules: industry recommendation, case recommendation, and support agency recommendation.</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400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 name="图片 6" descr="架构"/>
          <p:cNvPicPr>
            <a:picLocks noChangeAspect="1"/>
          </p:cNvPicPr>
          <p:nvPr/>
        </p:nvPicPr>
        <p:blipFill>
          <a:blip r:embed="rId2"/>
          <a:srcRect l="30824" t="10186" r="2863" b="18604"/>
          <a:stretch>
            <a:fillRect/>
          </a:stretch>
        </p:blipFill>
        <p:spPr>
          <a:xfrm>
            <a:off x="5924550" y="1906905"/>
            <a:ext cx="5624830" cy="3582670"/>
          </a:xfrm>
          <a:prstGeom prst="rect">
            <a:avLst/>
          </a:prstGeom>
        </p:spPr>
      </p:pic>
    </p:spTree>
    <p:custDataLst>
      <p:tags r:id="rId3"/>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967105"/>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7170" name="Picture 2" descr="C:\Users\Administrator\Desktop\视频素材\网站\微信图片_20210730091056.png微信图片_20210730091056"/>
          <p:cNvPicPr>
            <a:picLocks noChangeAspect="1" noChangeArrowheads="1"/>
          </p:cNvPicPr>
          <p:nvPr/>
        </p:nvPicPr>
        <p:blipFill>
          <a:blip r:embed="rId1"/>
          <a:srcRect/>
          <a:stretch>
            <a:fillRect/>
          </a:stretch>
        </p:blipFill>
        <p:spPr bwMode="auto">
          <a:xfrm>
            <a:off x="1720850" y="1556385"/>
            <a:ext cx="8750300" cy="466217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593455" y="4400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263015" y="1819910"/>
            <a:ext cx="4688205" cy="392811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Recommend the development of industries, including crop planting, animal breeding, or handicraft industry, tourism and other characteristic industries. They can be developed individually or in combination.</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648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 name="Picture 2" descr="C:\Users\Administrator\Desktop\视频素材\网站\微信图片_20210730091056.png微信图片_20210730091056"/>
          <p:cNvPicPr>
            <a:picLocks noChangeAspect="1" noChangeArrowheads="1"/>
          </p:cNvPicPr>
          <p:nvPr/>
        </p:nvPicPr>
        <p:blipFill>
          <a:blip r:embed="rId2"/>
          <a:srcRect r="49151" b="41419"/>
          <a:stretch>
            <a:fillRect/>
          </a:stretch>
        </p:blipFill>
        <p:spPr bwMode="auto">
          <a:xfrm>
            <a:off x="6458585" y="2418080"/>
            <a:ext cx="4449445" cy="273113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118870" y="1944370"/>
            <a:ext cx="4774565" cy="3448685"/>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According to different recommended industries, enter keywords into the China poverty alleviation case database to search, and match the closest 2-3 successful cases for reference</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108775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4648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170" name="Picture 2" descr="C:\Users\Administrator\Desktop\视频素材\网站\微信图片_20210730091056.png微信图片_20210730091056"/>
          <p:cNvPicPr>
            <a:picLocks noChangeAspect="1" noChangeArrowheads="1"/>
          </p:cNvPicPr>
          <p:nvPr/>
        </p:nvPicPr>
        <p:blipFill>
          <a:blip r:embed="rId2"/>
          <a:srcRect l="49492" b="42073"/>
          <a:stretch>
            <a:fillRect/>
          </a:stretch>
        </p:blipFill>
        <p:spPr bwMode="auto">
          <a:xfrm>
            <a:off x="6594475" y="2318385"/>
            <a:ext cx="4419600" cy="270065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1056640" y="3786505"/>
            <a:ext cx="10076815" cy="248920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At the same time, search for suitable financial services (project loan services), charity organizations (project charity support) and technical institution information (industrial technology teaching) in the information platform for the development industry and recommend </a:t>
            </a:r>
            <a:r>
              <a:rPr lang="en-US" sz="2400">
                <a:latin typeface="微软雅黑" panose="020B0503020204020204" pitchFamily="34" charset="-122"/>
                <a:ea typeface="微软雅黑" panose="020B0503020204020204" pitchFamily="34" charset="-122"/>
              </a:rPr>
              <a:t>them</a:t>
            </a:r>
            <a:r>
              <a:rPr sz="2400">
                <a:latin typeface="微软雅黑" panose="020B0503020204020204" pitchFamily="34" charset="-122"/>
                <a:ea typeface="微软雅黑" panose="020B0503020204020204" pitchFamily="34" charset="-122"/>
              </a:rPr>
              <a:t> to customers</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477250" y="892175"/>
            <a:ext cx="307213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8593455" y="325120"/>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7170" name="Picture 2" descr="C:\Users\Administrator\Desktop\视频素材\网站\微信图片_20210730091056.png微信图片_20210730091056"/>
          <p:cNvPicPr>
            <a:picLocks noChangeAspect="1" noChangeArrowheads="1"/>
          </p:cNvPicPr>
          <p:nvPr/>
        </p:nvPicPr>
        <p:blipFill>
          <a:blip r:embed="rId2"/>
          <a:srcRect t="56633"/>
          <a:stretch>
            <a:fillRect/>
          </a:stretch>
        </p:blipFill>
        <p:spPr bwMode="auto">
          <a:xfrm>
            <a:off x="1720850" y="1571625"/>
            <a:ext cx="8750300" cy="2021840"/>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3"/>
    </p:custData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989330" y="3630295"/>
            <a:ext cx="10213340" cy="2489200"/>
          </a:xfrm>
          <a:prstGeom prst="rect">
            <a:avLst/>
          </a:prstGeom>
          <a:noFill/>
        </p:spPr>
        <p:txBody>
          <a:bodyPr wrap="square" rtlCol="0">
            <a:spAutoFit/>
          </a:bodyPr>
          <a:p>
            <a:pPr>
              <a:lnSpc>
                <a:spcPct val="130000"/>
              </a:lnSpc>
            </a:pPr>
            <a:r>
              <a:rPr sz="2400">
                <a:latin typeface="微软雅黑" panose="020B0503020204020204" pitchFamily="34" charset="-122"/>
                <a:ea typeface="微软雅黑" panose="020B0503020204020204" pitchFamily="34" charset="-122"/>
              </a:rPr>
              <a:t>The website supports the function of an information platform. Users can post help posts according to the poverty alleviation plan obtained. Banks, charitable organizations and technology companies can also post help posts to establish contact channels for help seekers and donors in poverty alleviation development.</a:t>
            </a:r>
            <a:endParaRPr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593455" y="56578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pic>
        <p:nvPicPr>
          <p:cNvPr id="5" name="图片 4" descr="架构"/>
          <p:cNvPicPr>
            <a:picLocks noChangeAspect="1"/>
          </p:cNvPicPr>
          <p:nvPr/>
        </p:nvPicPr>
        <p:blipFill>
          <a:blip r:embed="rId2"/>
          <a:srcRect t="61479"/>
          <a:stretch>
            <a:fillRect/>
          </a:stretch>
        </p:blipFill>
        <p:spPr>
          <a:xfrm>
            <a:off x="1616075" y="1545590"/>
            <a:ext cx="8959215" cy="1938020"/>
          </a:xfrm>
          <a:prstGeom prst="rect">
            <a:avLst/>
          </a:prstGeom>
        </p:spPr>
      </p:pic>
    </p:spTree>
    <p:custDataLst>
      <p:tags r:id="rId3"/>
    </p:custData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12" name="组合 11"/>
          <p:cNvGrpSpPr/>
          <p:nvPr/>
        </p:nvGrpSpPr>
        <p:grpSpPr>
          <a:xfrm rot="0">
            <a:off x="8924290" y="1098550"/>
            <a:ext cx="2625090"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pic>
        <p:nvPicPr>
          <p:cNvPr id="7170" name="Picture 2" descr="C:\Users\Administrator\Desktop\视频素材\网站\网站2.PNG网站2"/>
          <p:cNvPicPr>
            <a:picLocks noChangeAspect="1" noChangeArrowheads="1"/>
          </p:cNvPicPr>
          <p:nvPr/>
        </p:nvPicPr>
        <p:blipFill>
          <a:blip r:embed="rId1"/>
          <a:srcRect/>
          <a:stretch>
            <a:fillRect/>
          </a:stretch>
        </p:blipFill>
        <p:spPr bwMode="auto">
          <a:xfrm>
            <a:off x="1793240" y="1631315"/>
            <a:ext cx="8606155" cy="4684395"/>
          </a:xfrm>
          <a:prstGeom prst="rect">
            <a:avLst/>
          </a:prstGeom>
          <a:noFill/>
          <a:ln w="76200">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p:cNvSpPr txBox="1"/>
          <p:nvPr/>
        </p:nvSpPr>
        <p:spPr>
          <a:xfrm>
            <a:off x="8758555" y="503555"/>
            <a:ext cx="295592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sym typeface="+mn-ea"/>
              </a:rPr>
              <a:t>Function Design</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1981200"/>
            <a:ext cx="9942830" cy="3821430"/>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marL="342900" indent="-342900" fontAlgn="auto">
              <a:lnSpc>
                <a:spcPct val="160000"/>
              </a:lnSpc>
              <a:spcBef>
                <a:spcPts val="0"/>
              </a:spcBef>
              <a:buFont typeface="Wingdings" panose="05000000000000000000" pitchFamily="2" charset="2"/>
              <a:buChar char="u"/>
            </a:pPr>
            <a:r>
              <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local soil quality and climate information, quickly match the industries that are most suitable for poverty alleviation, and recommend development directions for poverty-stricken areas in the world;</a:t>
            </a:r>
            <a:endParaRPr lang="zh-CN"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business information, recommend corresponding financing channels, establish connections between industries, banks and charitable organizations, and provide development paths for poverty-stricken areas, while also broadening investment channels for banks and other financial institutions.</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8924290" y="906780"/>
            <a:ext cx="262509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5" name="文本框 4"/>
          <p:cNvSpPr txBox="1"/>
          <p:nvPr/>
        </p:nvSpPr>
        <p:spPr>
          <a:xfrm>
            <a:off x="9192260" y="401320"/>
            <a:ext cx="235712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Social value</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1635125"/>
            <a:ext cx="9942830" cy="3821430"/>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technical resources, recommend technical support institutions, provide technical guidance and support for the development of industries in poor areas, and provide channels for secondary development of related industries.</a:t>
            </a:r>
            <a:endPar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42900" indent="-342900" fontAlgn="auto">
              <a:lnSpc>
                <a:spcPct val="160000"/>
              </a:lnSpc>
              <a:spcBef>
                <a:spcPts val="0"/>
              </a:spcBef>
              <a:buFont typeface="Wingdings" panose="05000000000000000000" pitchFamily="2" charset="2"/>
              <a:buChar char="u"/>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Integrate risk information, provide financial hedging plans, and bring insurance and futures institutions into poverty alleviation plans, which can not only solve the development failures and difficulties of poor areas, but also reduce investment risks for financial institutions that provide financial support. Expand insurance and futures business.</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zh-CN" sz="20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8924290" y="906780"/>
            <a:ext cx="262509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92260" y="401320"/>
            <a:ext cx="2357120"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Social value</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050" name="Picture 2" descr="C:\Users\cmq8344\Desktop\call for code\素材\1723386995391723408.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33830" y="1094740"/>
            <a:ext cx="4736465"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2" name="Picture 2" descr="C:\Users\Administrator\Desktop\视频素材\src=http___www.fit1.cn_upload_files_article_4_1_1447048241_3026327.jpg&amp;refer=http___www.fit1.jpgsrc=http___www.fit1.cn_upload_files_article_4_1_1447048241_3026327.jpg&amp;refer=http___www.fit1"/>
          <p:cNvPicPr>
            <a:picLocks noChangeAspect="1" noChangeArrowheads="1"/>
          </p:cNvPicPr>
          <p:nvPr/>
        </p:nvPicPr>
        <p:blipFill>
          <a:blip r:embed="rId2"/>
          <a:srcRect/>
          <a:stretch>
            <a:fillRect/>
          </a:stretch>
        </p:blipFill>
        <p:spPr bwMode="auto">
          <a:xfrm>
            <a:off x="1438593" y="3851910"/>
            <a:ext cx="3860800"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6" name="Picture 2" descr="C:\Users\Administrator\Desktop\视频素材\src=http___n.sinaimg.cn_sinacn14_255_w640h415_20181122_e276-hmhswin7478399.jpg&amp;refer=http___n.sinaimg.jpgsrc=http___n.sinaimg.cn_sinacn14_255_w640h415_20181122_e276-hmhswin7478399.jpg&amp;refer=http___n.sinaimg"/>
          <p:cNvPicPr>
            <a:picLocks noChangeAspect="1" noChangeArrowheads="1"/>
          </p:cNvPicPr>
          <p:nvPr/>
        </p:nvPicPr>
        <p:blipFill>
          <a:blip r:embed="rId3"/>
          <a:srcRect/>
          <a:stretch>
            <a:fillRect/>
          </a:stretch>
        </p:blipFill>
        <p:spPr bwMode="auto">
          <a:xfrm>
            <a:off x="5984240" y="3851910"/>
            <a:ext cx="4752340" cy="248666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7" name="Picture 2" descr="C:\Users\Administrator\Desktop\视频素材\1贫困\src=http___www.sinaimg.cn_cj_2015_1116_U12204P31DT20151116170310.jpg&amp;refer=http___www.sinaimg.jpgsrc=http___www.sinaimg.cn_cj_2015_1116_U12204P31DT20151116170310.jpg&amp;refer=http___www.sinaimg"/>
          <p:cNvPicPr>
            <a:picLocks noChangeAspect="1" noChangeArrowheads="1"/>
          </p:cNvPicPr>
          <p:nvPr/>
        </p:nvPicPr>
        <p:blipFill>
          <a:blip r:embed="rId4"/>
          <a:srcRect/>
          <a:stretch>
            <a:fillRect/>
          </a:stretch>
        </p:blipFill>
        <p:spPr bwMode="auto">
          <a:xfrm>
            <a:off x="7012940" y="1133793"/>
            <a:ext cx="3723640" cy="233553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pic>
        <p:nvPicPr>
          <p:cNvPr id="8" name="Picture 2" descr="C:\Users\Administrator\Desktop\视频素材\1贫困\src=http___www.chinadaily.com.cn_hqbl_images_attachement_jpg_site1_20080131_0013729e433b090b5e8f03.jpg&amp;refer=http___www.chinadaily.com.jpgsrc=http___www.chinadaily.com.cn_hqbl_images_attachement_jpg_site1_20080131_0013729e433b090b5e8f03.jpg&amp;refer=http___www.chinadaily.com"/>
          <p:cNvPicPr>
            <a:picLocks noChangeAspect="1" noChangeArrowheads="1"/>
          </p:cNvPicPr>
          <p:nvPr/>
        </p:nvPicPr>
        <p:blipFill>
          <a:blip r:embed="rId5"/>
          <a:srcRect/>
          <a:stretch>
            <a:fillRect/>
          </a:stretch>
        </p:blipFill>
        <p:spPr bwMode="auto">
          <a:xfrm>
            <a:off x="3946525" y="2139315"/>
            <a:ext cx="4298950" cy="2751455"/>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grpSp>
        <p:nvGrpSpPr>
          <p:cNvPr id="12" name="组合 11"/>
          <p:cNvGrpSpPr/>
          <p:nvPr/>
        </p:nvGrpSpPr>
        <p:grpSpPr>
          <a:xfrm rot="0">
            <a:off x="8141335" y="557530"/>
            <a:ext cx="3536315"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8035290" y="52070"/>
            <a:ext cx="39833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P</a:t>
            </a:r>
            <a:r>
              <a:rPr lang="zh-CN" altLang="en-US" sz="2800" b="1">
                <a:latin typeface="楷体" panose="02010609060101010101" charset="-122"/>
                <a:ea typeface="楷体" panose="02010609060101010101" charset="-122"/>
              </a:rPr>
              <a:t>overty in the world</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2463800"/>
            <a:ext cx="9942830" cy="2334895"/>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indent="0" fontAlgn="auto">
              <a:lnSpc>
                <a:spcPct val="160000"/>
              </a:lnSpc>
              <a:spcBef>
                <a:spcPts val="0"/>
              </a:spcBef>
              <a:buFont typeface="Wingdings" panose="05000000000000000000" pitchFamily="2" charset="2"/>
            </a:pPr>
            <a:r>
              <a:rPr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In the follow-up, the industry development tracking function will be further expanded, through the IBM lot module and image recognition technology to obtain plant and animal growth status and real-time weather, air humidity, soil humidity and other information, predict the growth trend, and help users to monitor in real time.</a:t>
            </a:r>
            <a:endParaRPr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7981315" y="1088390"/>
            <a:ext cx="3568065"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8356600" y="472440"/>
            <a:ext cx="281749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Follow-up </a:t>
            </a:r>
            <a:r>
              <a:rPr lang="en-US" altLang="zh-CN" sz="2800" b="1">
                <a:latin typeface="楷体" panose="02010609060101010101" charset="-122"/>
                <a:ea typeface="楷体" panose="02010609060101010101" charset="-122"/>
              </a:rPr>
              <a:t>W</a:t>
            </a:r>
            <a:r>
              <a:rPr lang="zh-CN" altLang="en-US" sz="2800" b="1">
                <a:latin typeface="楷体" panose="02010609060101010101" charset="-122"/>
                <a:ea typeface="楷体" panose="02010609060101010101" charset="-122"/>
              </a:rPr>
              <a:t>ork</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7000"/>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nvSpPr>
        <p:spPr>
          <a:xfrm>
            <a:off x="1124585" y="2463800"/>
            <a:ext cx="9942830" cy="2334895"/>
          </a:xfrm>
          <a:prstGeom prst="rect">
            <a:avLst/>
          </a:prstGeom>
        </p:spPr>
        <p:txBody>
          <a:bodyPr vert="horz" lIns="0" tIns="0" rIns="0" bIns="0" rtlCol="0" anchor="t" anchorCtr="0">
            <a:noAutofit/>
          </a:bodyPr>
          <a:lstStyle>
            <a:lvl1pPr algn="l" defTabSz="609600" rtl="0" eaLnBrk="1" latinLnBrk="0" hangingPunct="1">
              <a:lnSpc>
                <a:spcPct val="90000"/>
              </a:lnSpc>
              <a:spcBef>
                <a:spcPct val="0"/>
              </a:spcBef>
              <a:buNone/>
              <a:defRPr sz="3200" kern="1200">
                <a:solidFill>
                  <a:schemeClr val="bg2"/>
                </a:solidFill>
                <a:latin typeface="+mj-lt"/>
                <a:ea typeface="Arial" panose="020B0604020202020204" pitchFamily="34" charset="0"/>
                <a:cs typeface="Arial" panose="020B0604020202020204" pitchFamily="34" charset="0"/>
              </a:defRPr>
            </a:lvl1pPr>
          </a:lstStyle>
          <a:p>
            <a:pPr indent="0" fontAlgn="auto">
              <a:lnSpc>
                <a:spcPct val="160000"/>
              </a:lnSpc>
              <a:spcBef>
                <a:spcPts val="0"/>
              </a:spcBef>
              <a:buFont typeface="Wingdings" panose="05000000000000000000" pitchFamily="2" charset="2"/>
            </a:pP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Poverty </a:t>
            </a:r>
            <a:r>
              <a:rPr lang="en-US" alt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C</a:t>
            </a:r>
            <a:r>
              <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onqueror can provide practical development plans, China’s development path and achievements, and follow-up service support for poverty-stricken areas. We sincerely hope that it can help poor areas around the world, so that everyone has food, clothing, school, medical treatment, and dreams.</a:t>
            </a:r>
            <a:endParaRPr lang="zh-CN" sz="20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 name="组合 2"/>
          <p:cNvGrpSpPr/>
          <p:nvPr/>
        </p:nvGrpSpPr>
        <p:grpSpPr>
          <a:xfrm rot="0">
            <a:off x="7981315" y="1088390"/>
            <a:ext cx="3568065"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7980680" y="457200"/>
            <a:ext cx="385762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Future expectations</a:t>
            </a:r>
            <a:endParaRPr lang="zh-CN" altLang="en-US"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文本框 1"/>
          <p:cNvSpPr txBox="1"/>
          <p:nvPr/>
        </p:nvSpPr>
        <p:spPr>
          <a:xfrm>
            <a:off x="2184400" y="1953895"/>
            <a:ext cx="8322945" cy="2675255"/>
          </a:xfrm>
          <a:prstGeom prst="rect">
            <a:avLst/>
          </a:prstGeom>
          <a:noFill/>
        </p:spPr>
        <p:txBody>
          <a:bodyPr wrap="square" rtlCol="0">
            <a:spAutoFit/>
          </a:bodyPr>
          <a:p>
            <a:pPr algn="l">
              <a:lnSpc>
                <a:spcPct val="140000"/>
              </a:lnSpc>
            </a:pPr>
            <a:r>
              <a:rPr lang="en-US" altLang="zh-CN" sz="2400" b="1"/>
              <a:t>Mingwei Zhang</a:t>
            </a:r>
            <a:r>
              <a:rPr lang="zh-CN" altLang="en-US" sz="2400"/>
              <a:t>：</a:t>
            </a:r>
            <a:r>
              <a:rPr lang="en-US" altLang="zh-CN" sz="2400"/>
              <a:t>Architecture Analyst</a:t>
            </a:r>
            <a:endParaRPr lang="en-US" altLang="zh-CN" sz="2400"/>
          </a:p>
          <a:p>
            <a:pPr algn="l">
              <a:lnSpc>
                <a:spcPct val="140000"/>
              </a:lnSpc>
            </a:pPr>
            <a:r>
              <a:rPr lang="en-US" altLang="zh-CN" sz="2400" b="1">
                <a:sym typeface="+mn-ea"/>
              </a:rPr>
              <a:t>Po Gao</a:t>
            </a:r>
            <a:r>
              <a:rPr lang="zh-CN" altLang="en-US" sz="2400">
                <a:sym typeface="+mn-ea"/>
              </a:rPr>
              <a:t>：</a:t>
            </a:r>
            <a:r>
              <a:rPr lang="en-US" altLang="zh-CN" sz="2400">
                <a:sym typeface="+mn-ea"/>
              </a:rPr>
              <a:t>System Designer</a:t>
            </a:r>
            <a:endParaRPr lang="zh-CN" altLang="en-US" sz="2400"/>
          </a:p>
          <a:p>
            <a:pPr algn="l">
              <a:lnSpc>
                <a:spcPct val="140000"/>
              </a:lnSpc>
            </a:pPr>
            <a:r>
              <a:rPr lang="en-US" altLang="zh-CN" sz="2400" b="1"/>
              <a:t>Mengqi Cai</a:t>
            </a:r>
            <a:r>
              <a:rPr lang="zh-CN" altLang="en-US" sz="2400"/>
              <a:t>：Web developer，UI designer</a:t>
            </a:r>
            <a:endParaRPr lang="zh-CN" altLang="en-US" sz="2400"/>
          </a:p>
          <a:p>
            <a:pPr algn="l">
              <a:lnSpc>
                <a:spcPct val="140000"/>
              </a:lnSpc>
            </a:pPr>
            <a:r>
              <a:rPr lang="en-US" altLang="zh-CN" sz="2400" b="1">
                <a:sym typeface="+mn-ea"/>
              </a:rPr>
              <a:t>Yaoyang Liu</a:t>
            </a:r>
            <a:r>
              <a:rPr lang="zh-CN" altLang="en-US" sz="2400">
                <a:sym typeface="+mn-ea"/>
              </a:rPr>
              <a:t>：</a:t>
            </a:r>
            <a:r>
              <a:rPr lang="zh-CN" altLang="en-US" sz="2400">
                <a:sym typeface="+mn-ea"/>
              </a:rPr>
              <a:t>Product and software developers</a:t>
            </a:r>
            <a:endParaRPr lang="zh-CN" altLang="en-US" sz="2400">
              <a:sym typeface="+mn-ea"/>
            </a:endParaRPr>
          </a:p>
          <a:p>
            <a:pPr algn="l">
              <a:lnSpc>
                <a:spcPct val="140000"/>
              </a:lnSpc>
            </a:pPr>
            <a:r>
              <a:rPr lang="en-US" altLang="zh-CN" sz="2400" b="1"/>
              <a:t>Xiaoming Yang</a:t>
            </a:r>
            <a:r>
              <a:rPr lang="zh-CN" altLang="en-US" sz="2400"/>
              <a:t>：Artificial intelligence engineer</a:t>
            </a:r>
            <a:endParaRPr lang="zh-CN" altLang="en-US" sz="2400"/>
          </a:p>
        </p:txBody>
      </p:sp>
      <p:grpSp>
        <p:nvGrpSpPr>
          <p:cNvPr id="4" name="组合 3"/>
          <p:cNvGrpSpPr/>
          <p:nvPr/>
        </p:nvGrpSpPr>
        <p:grpSpPr>
          <a:xfrm rot="0">
            <a:off x="8924290" y="922020"/>
            <a:ext cx="2625090" cy="179070"/>
            <a:chOff x="13714" y="1103"/>
            <a:chExt cx="4134" cy="282"/>
          </a:xfrm>
        </p:grpSpPr>
        <p:sp>
          <p:nvSpPr>
            <p:cNvPr id="6" name="矩形 5"/>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9142095" y="384810"/>
            <a:ext cx="26244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T</a:t>
            </a:r>
            <a:r>
              <a:rPr lang="zh-CN" altLang="en-US" sz="2800" b="1">
                <a:latin typeface="楷体" panose="02010609060101010101" charset="-122"/>
                <a:ea typeface="楷体" panose="02010609060101010101" charset="-122"/>
              </a:rPr>
              <a:t>eam </a:t>
            </a:r>
            <a:r>
              <a:rPr lang="en-US" altLang="zh-CN" sz="2800" b="1">
                <a:latin typeface="楷体" panose="02010609060101010101" charset="-122"/>
                <a:ea typeface="楷体" panose="02010609060101010101" charset="-122"/>
              </a:rPr>
              <a:t>M</a:t>
            </a:r>
            <a:r>
              <a:rPr lang="zh-CN" altLang="en-US" sz="2800" b="1">
                <a:latin typeface="楷体" panose="02010609060101010101" charset="-122"/>
                <a:ea typeface="楷体" panose="02010609060101010101" charset="-122"/>
              </a:rPr>
              <a:t>ember</a:t>
            </a:r>
            <a:endParaRPr lang="zh-CN" altLang="en-US" sz="2800" b="1">
              <a:latin typeface="楷体" panose="02010609060101010101" charset="-122"/>
              <a:ea typeface="楷体" panose="02010609060101010101" charset="-122"/>
            </a:endParaRPr>
          </a:p>
        </p:txBody>
      </p:sp>
    </p:spTree>
    <p:custDataLst>
      <p:tags r:id="rId1"/>
    </p:custDataLst>
  </p:cSld>
  <p:clrMapOvr>
    <a:masterClrMapping/>
  </p:clrMapOvr>
  <p:timing>
    <p:tnLst>
      <p:par>
        <p:cTn id="1" dur="indefinite" restart="never" nodeType="tmRoot"/>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37000"/>
          </a:blip>
          <a:stretch>
            <a:fillRect/>
          </a:stretch>
        </a:blipFill>
        <a:effectLst/>
      </p:bgPr>
    </p:bg>
    <p:spTree>
      <p:nvGrpSpPr>
        <p:cNvPr id="1" name=""/>
        <p:cNvGrpSpPr/>
        <p:nvPr/>
      </p:nvGrpSpPr>
      <p:grpSpPr>
        <a:xfrm>
          <a:off x="0" y="0"/>
          <a:ext cx="0" cy="0"/>
          <a:chOff x="0" y="0"/>
          <a:chExt cx="0" cy="0"/>
        </a:xfrm>
      </p:grpSpPr>
      <p:grpSp>
        <p:nvGrpSpPr>
          <p:cNvPr id="11" name="组合 10"/>
          <p:cNvGrpSpPr/>
          <p:nvPr/>
        </p:nvGrpSpPr>
        <p:grpSpPr>
          <a:xfrm>
            <a:off x="0" y="2281555"/>
            <a:ext cx="12190730" cy="2524125"/>
            <a:chOff x="47" y="3607"/>
            <a:chExt cx="19175" cy="6360"/>
          </a:xfrm>
        </p:grpSpPr>
        <p:sp>
          <p:nvSpPr>
            <p:cNvPr id="10" name="矩形 9"/>
            <p:cNvSpPr/>
            <p:nvPr/>
          </p:nvSpPr>
          <p:spPr>
            <a:xfrm>
              <a:off x="47" y="9337"/>
              <a:ext cx="19175" cy="630"/>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sp>
          <p:nvSpPr>
            <p:cNvPr id="9" name="矩形 8"/>
            <p:cNvSpPr/>
            <p:nvPr/>
          </p:nvSpPr>
          <p:spPr>
            <a:xfrm>
              <a:off x="47" y="3607"/>
              <a:ext cx="19175" cy="5730"/>
            </a:xfrm>
            <a:prstGeom prst="rect">
              <a:avLst/>
            </a:prstGeom>
            <a:solidFill>
              <a:srgbClr val="98012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1">
                <a:ln>
                  <a:noFill/>
                </a:ln>
                <a:solidFill>
                  <a:schemeClr val="lt1"/>
                </a:solidFill>
                <a:effectLst/>
                <a:uLnTx/>
                <a:uFillTx/>
                <a:latin typeface="+mn-lt"/>
                <a:ea typeface="+mn-ea"/>
                <a:cs typeface="+mn-cs"/>
              </a:endParaRPr>
            </a:p>
          </p:txBody>
        </p:sp>
      </p:grpSp>
      <p:sp>
        <p:nvSpPr>
          <p:cNvPr id="3" name="文本框 2"/>
          <p:cNvSpPr txBox="1"/>
          <p:nvPr/>
        </p:nvSpPr>
        <p:spPr>
          <a:xfrm>
            <a:off x="3447415" y="3075940"/>
            <a:ext cx="5297170" cy="706755"/>
          </a:xfrm>
          <a:prstGeom prst="rect">
            <a:avLst/>
          </a:prstGeom>
          <a:noFill/>
        </p:spPr>
        <p:txBody>
          <a:bodyPr wrap="square" rtlCol="0">
            <a:spAutoFit/>
          </a:bodyPr>
          <a:p>
            <a:r>
              <a:rPr lang="zh-CN" altLang="en-US" sz="4000" b="1">
                <a:solidFill>
                  <a:schemeClr val="bg1"/>
                </a:solidFill>
                <a:latin typeface="华文新魏" panose="02010800040101010101" charset="-122"/>
                <a:ea typeface="华文新魏" panose="02010800040101010101" charset="-122"/>
              </a:rPr>
              <a:t>Seeking attention</a:t>
            </a:r>
            <a:r>
              <a:rPr lang="en-US" altLang="zh-CN" sz="4000" b="1">
                <a:solidFill>
                  <a:schemeClr val="bg1"/>
                </a:solidFill>
                <a:latin typeface="华文新魏" panose="02010800040101010101" charset="-122"/>
                <a:ea typeface="华文新魏" panose="02010800040101010101" charset="-122"/>
              </a:rPr>
              <a:t> !</a:t>
            </a:r>
            <a:endParaRPr lang="en-US" altLang="zh-CN" sz="4000" b="1">
              <a:solidFill>
                <a:schemeClr val="bg1"/>
              </a:solidFill>
              <a:latin typeface="华文新魏" panose="02010800040101010101" charset="-122"/>
              <a:ea typeface="华文新魏" panose="02010800040101010101" charset="-122"/>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3" presetClass="entr" presetSubtype="16" fill="hold" grpId="2"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200" fill="hold"/>
                                        <p:tgtEl>
                                          <p:spTgt spid="3"/>
                                        </p:tgtEl>
                                        <p:attrNameLst>
                                          <p:attrName>ppt_w</p:attrName>
                                        </p:attrNameLst>
                                      </p:cBhvr>
                                      <p:tavLst>
                                        <p:tav tm="0">
                                          <p:val>
                                            <p:fltVal val="0"/>
                                          </p:val>
                                        </p:tav>
                                        <p:tav tm="100000">
                                          <p:val>
                                            <p:strVal val="#ppt_w"/>
                                          </p:val>
                                        </p:tav>
                                      </p:tavLst>
                                    </p:anim>
                                    <p:anim calcmode="lin" valueType="num">
                                      <p:cBhvr>
                                        <p:cTn id="13" dur="200" fill="hold"/>
                                        <p:tgtEl>
                                          <p:spTgt spid="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076" name="Picture 4" descr="C:\Users\cmq8344\Documents\WXWorkLocal\1688849883176365_1970325096027384\Cache\Image\2021-07\953274856770631360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69155" y="1344930"/>
            <a:ext cx="6322060" cy="4805680"/>
          </a:xfrm>
          <a:prstGeom prst="rect">
            <a:avLst/>
          </a:prstGeom>
          <a:noFill/>
          <a:ln w="76200">
            <a:solidFill>
              <a:srgbClr val="C00000"/>
            </a:solidFill>
          </a:ln>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051560" y="2224405"/>
            <a:ext cx="3405505" cy="3046095"/>
          </a:xfrm>
          <a:prstGeom prst="rect">
            <a:avLst/>
          </a:prstGeom>
          <a:noFill/>
        </p:spPr>
        <p:txBody>
          <a:bodyPr wrap="square" rtlCol="0">
            <a:spAutoFit/>
          </a:bodyPr>
          <a:p>
            <a:pPr>
              <a:lnSpc>
                <a:spcPct val="12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According to the 2020 Global Multidimensional Poverty Index (MPI), 1.3 billion people (22%) of 107 developing countries live in multidimensional poverty, mainly in Asia, Africa and Latin America.</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2" name="组合 11"/>
          <p:cNvGrpSpPr/>
          <p:nvPr/>
        </p:nvGrpSpPr>
        <p:grpSpPr>
          <a:xfrm rot="0">
            <a:off x="8141335" y="697230"/>
            <a:ext cx="3536315" cy="179070"/>
            <a:chOff x="13714" y="1103"/>
            <a:chExt cx="4134" cy="282"/>
          </a:xfrm>
        </p:grpSpPr>
        <p:sp>
          <p:nvSpPr>
            <p:cNvPr id="13" name="矩形 1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14" name="矩形 13"/>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15" name="文本框 14"/>
          <p:cNvSpPr txBox="1"/>
          <p:nvPr/>
        </p:nvSpPr>
        <p:spPr>
          <a:xfrm>
            <a:off x="8035290" y="191770"/>
            <a:ext cx="398335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P</a:t>
            </a:r>
            <a:r>
              <a:rPr lang="zh-CN" altLang="en-US" sz="2800" b="1">
                <a:latin typeface="楷体" panose="02010609060101010101" charset="-122"/>
                <a:ea typeface="楷体" panose="02010609060101010101" charset="-122"/>
              </a:rPr>
              <a:t>overty in the world</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2" name="图片 1" descr="C:\Users\Administrator\Desktop\视频素材\可持续发展目标\e4469ddc18e84232876fcabdab49e881.jpege4469ddc18e84232876fcabdab49e881"/>
          <p:cNvPicPr>
            <a:picLocks noChangeAspect="1"/>
          </p:cNvPicPr>
          <p:nvPr/>
        </p:nvPicPr>
        <p:blipFill>
          <a:blip r:embed="rId1"/>
          <a:srcRect l="3085" t="26933" r="2842" b="11984"/>
          <a:stretch>
            <a:fillRect/>
          </a:stretch>
        </p:blipFill>
        <p:spPr>
          <a:xfrm>
            <a:off x="1236980" y="1289685"/>
            <a:ext cx="9718040" cy="4872990"/>
          </a:xfrm>
          <a:prstGeom prst="rect">
            <a:avLst/>
          </a:prstGeom>
          <a:ln w="76200">
            <a:solidFill>
              <a:srgbClr val="C00000"/>
            </a:solidFill>
          </a:ln>
        </p:spPr>
      </p:pic>
      <p:grpSp>
        <p:nvGrpSpPr>
          <p:cNvPr id="3" name="组合 2"/>
          <p:cNvGrpSpPr/>
          <p:nvPr/>
        </p:nvGrpSpPr>
        <p:grpSpPr>
          <a:xfrm rot="0">
            <a:off x="6445885" y="683260"/>
            <a:ext cx="5171440" cy="179070"/>
            <a:chOff x="13714" y="1103"/>
            <a:chExt cx="4134" cy="282"/>
          </a:xfrm>
        </p:grpSpPr>
        <p:sp>
          <p:nvSpPr>
            <p:cNvPr id="4" name="矩形 3"/>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6445885" y="161290"/>
            <a:ext cx="543242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Sustainable Development Goals</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6935" y="1733550"/>
            <a:ext cx="6456045" cy="4284980"/>
          </a:xfrm>
          <a:prstGeom prst="rect">
            <a:avLst/>
          </a:prstGeom>
          <a:ln w="76200">
            <a:solidFill>
              <a:srgbClr val="C00000"/>
            </a:solidFill>
          </a:ln>
        </p:spPr>
      </p:pic>
      <p:sp>
        <p:nvSpPr>
          <p:cNvPr id="4" name="TextBox 3"/>
          <p:cNvSpPr txBox="1"/>
          <p:nvPr/>
        </p:nvSpPr>
        <p:spPr>
          <a:xfrm>
            <a:off x="7642860" y="1983740"/>
            <a:ext cx="3906520" cy="3784600"/>
          </a:xfrm>
          <a:prstGeom prst="rect">
            <a:avLst/>
          </a:prstGeom>
          <a:noFill/>
        </p:spPr>
        <p:txBody>
          <a:bodyPr wrap="square" rtlCol="0">
            <a:spAutoFit/>
          </a:bodyPr>
          <a:p>
            <a:pPr>
              <a:lnSpc>
                <a:spcPct val="120000"/>
              </a:lnSpc>
            </a:pPr>
            <a:r>
              <a:rPr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As of November 2020, China's 832 national-level poverty-stricken counties have all been lifted out of poverty, and 55.75 million rural poor people have been lifted out of poverty, and the United Nations poverty reduction goal has been achieved 10 years ahead of schedule.</a:t>
            </a:r>
            <a:endParaRPr sz="20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4262755" y="906780"/>
            <a:ext cx="7286625" cy="179070"/>
            <a:chOff x="13714" y="1103"/>
            <a:chExt cx="4134" cy="282"/>
          </a:xfrm>
        </p:grpSpPr>
        <p:sp>
          <p:nvSpPr>
            <p:cNvPr id="6" name="矩形 5"/>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7" name="矩形 6"/>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8" name="文本框 7"/>
          <p:cNvSpPr txBox="1"/>
          <p:nvPr/>
        </p:nvSpPr>
        <p:spPr>
          <a:xfrm>
            <a:off x="4115435" y="401320"/>
            <a:ext cx="7433945" cy="521970"/>
          </a:xfrm>
          <a:prstGeom prst="rect">
            <a:avLst/>
          </a:prstGeom>
          <a:noFill/>
        </p:spPr>
        <p:txBody>
          <a:bodyPr wrap="square" rtlCol="0">
            <a:spAutoFit/>
          </a:bodyPr>
          <a:p>
            <a:r>
              <a:rPr lang="zh-CN" altLang="en-US" sz="2800" b="1">
                <a:latin typeface="楷体" panose="02010609060101010101" charset="-122"/>
                <a:ea typeface="楷体" panose="02010609060101010101" charset="-122"/>
              </a:rPr>
              <a:t>China's poverty alleviation achievements</a:t>
            </a:r>
            <a:endParaRPr lang="zh-CN" altLang="en-US" sz="2800" b="1">
              <a:latin typeface="楷体" panose="02010609060101010101" charset="-122"/>
              <a:ea typeface="楷体" panose="02010609060101010101"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866265"/>
            <a:ext cx="7646035" cy="3338195"/>
          </a:xfrm>
          <a:prstGeom prst="rect">
            <a:avLst/>
          </a:prstGeom>
          <a:noFill/>
        </p:spPr>
        <p:txBody>
          <a:bodyPr wrap="square" rtlCol="0">
            <a:spAutoFit/>
          </a:bodyPr>
          <a:p>
            <a:pPr>
              <a:lnSpc>
                <a:spcPct val="130000"/>
              </a:lnSpc>
            </a:pPr>
            <a:r>
              <a:rPr lang="zh-CN" altLang="en-US" sz="2400">
                <a:latin typeface="微软雅黑" panose="020B0503020204020204" pitchFamily="34" charset="-122"/>
                <a:ea typeface="微软雅黑" panose="020B0503020204020204" pitchFamily="34" charset="-122"/>
              </a:rPr>
              <a:t>As a pioneer of successful poverty alleviation,</a:t>
            </a:r>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How can China's experience be used for other poor areas to learn from?</a:t>
            </a:r>
            <a:endParaRPr lang="zh-CN" altLang="en-US" sz="2400">
              <a:latin typeface="微软雅黑" panose="020B0503020204020204" pitchFamily="34" charset="-122"/>
              <a:ea typeface="微软雅黑" panose="020B0503020204020204" pitchFamily="34" charset="-122"/>
            </a:endParaRPr>
          </a:p>
          <a:p>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As a technician,</a:t>
            </a:r>
            <a:endParaRPr lang="zh-CN" altLang="en-US" sz="2400">
              <a:latin typeface="微软雅黑" panose="020B0503020204020204" pitchFamily="34" charset="-122"/>
              <a:ea typeface="微软雅黑" panose="020B0503020204020204" pitchFamily="34" charset="-122"/>
            </a:endParaRPr>
          </a:p>
          <a:p>
            <a:pPr>
              <a:lnSpc>
                <a:spcPct val="130000"/>
              </a:lnSpc>
            </a:pPr>
            <a:r>
              <a:rPr lang="zh-CN" altLang="en-US" sz="2400">
                <a:latin typeface="微软雅黑" panose="020B0503020204020204" pitchFamily="34" charset="-122"/>
                <a:ea typeface="微软雅黑" panose="020B0503020204020204" pitchFamily="34" charset="-122"/>
              </a:rPr>
              <a:t>How can I use my expertise to solve the problem of global poverty alleviation?</a:t>
            </a: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555480" y="582295"/>
            <a:ext cx="1993900"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Thinking</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9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907540"/>
            <a:ext cx="7646035" cy="344868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1. Analysis of poverty alleviation experience</a:t>
            </a:r>
            <a:endParaRPr lang="en-US" altLang="zh-CN" sz="2400" b="1">
              <a:latin typeface="微软雅黑" panose="020B0503020204020204" pitchFamily="34" charset="-122"/>
              <a:ea typeface="微软雅黑" panose="020B0503020204020204" pitchFamily="34" charset="-122"/>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the cases of hat removal in poor counties in China, analyze the factors causing poverty and the key to poverty alleviation, and establish a reference case database.</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alphaModFix amt="15000"/>
          </a:blip>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273300" y="1704340"/>
            <a:ext cx="7646035" cy="3448685"/>
          </a:xfrm>
          <a:prstGeom prst="rect">
            <a:avLst/>
          </a:prstGeom>
          <a:noFill/>
        </p:spPr>
        <p:txBody>
          <a:bodyPr wrap="square" rtlCol="0">
            <a:spAutoFit/>
          </a:bodyPr>
          <a:p>
            <a:pPr>
              <a:lnSpc>
                <a:spcPct val="130000"/>
              </a:lnSpc>
            </a:pPr>
            <a:r>
              <a:rPr lang="en-US" altLang="zh-CN" sz="2400" b="1">
                <a:latin typeface="微软雅黑" panose="020B0503020204020204" pitchFamily="34" charset="-122"/>
                <a:ea typeface="微软雅黑" panose="020B0503020204020204" pitchFamily="34" charset="-122"/>
              </a:rPr>
              <a:t>2. </a:t>
            </a:r>
            <a:r>
              <a:rPr lang="en-US" altLang="zh-CN" sz="2400" b="1">
                <a:latin typeface="微软雅黑" panose="020B0503020204020204" pitchFamily="34" charset="-122"/>
                <a:ea typeface="微软雅黑" panose="020B0503020204020204" pitchFamily="34" charset="-122"/>
                <a:sym typeface="+mn-ea"/>
              </a:rPr>
              <a:t>I</a:t>
            </a:r>
            <a:r>
              <a:rPr lang="zh-CN" altLang="en-US" sz="2400" b="1">
                <a:latin typeface="微软雅黑" panose="020B0503020204020204" pitchFamily="34" charset="-122"/>
                <a:ea typeface="微软雅黑" panose="020B0503020204020204" pitchFamily="34" charset="-122"/>
                <a:sym typeface="+mn-ea"/>
              </a:rPr>
              <a:t>nformation on poverty-stricken areas</a:t>
            </a:r>
            <a:endParaRPr lang="zh-CN" altLang="en-US" sz="2400" b="1">
              <a:latin typeface="微软雅黑" panose="020B0503020204020204" pitchFamily="34" charset="-122"/>
              <a:ea typeface="微软雅黑" panose="020B0503020204020204" pitchFamily="34" charset="-122"/>
              <a:sym typeface="+mn-ea"/>
            </a:endParaRPr>
          </a:p>
          <a:p>
            <a:pPr>
              <a:lnSpc>
                <a:spcPct val="130000"/>
              </a:lnSpc>
            </a:pPr>
            <a:endParaRPr lang="en-US" altLang="zh-CN" sz="2400">
              <a:latin typeface="微软雅黑" panose="020B0503020204020204" pitchFamily="34" charset="-122"/>
              <a:ea typeface="微软雅黑" panose="020B0503020204020204" pitchFamily="34" charset="-122"/>
            </a:endParaRPr>
          </a:p>
          <a:p>
            <a:pPr>
              <a:lnSpc>
                <a:spcPct val="130000"/>
              </a:lnSpc>
            </a:pPr>
            <a:r>
              <a:rPr lang="en-US" altLang="zh-CN" sz="2400">
                <a:latin typeface="微软雅黑" panose="020B0503020204020204" pitchFamily="34" charset="-122"/>
                <a:ea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rPr>
              <a:t>Collect information on poverty-stricken areas around the world and analyze it from the dimensions of climate, topography, altitude, air humidity, region, soil quality, light, and economy.</a:t>
            </a:r>
            <a:endParaRPr lang="zh-CN" altLang="en-US" sz="2400">
              <a:latin typeface="微软雅黑" panose="020B0503020204020204" pitchFamily="34" charset="-122"/>
              <a:ea typeface="微软雅黑" panose="020B0503020204020204" pitchFamily="34" charset="-122"/>
            </a:endParaRPr>
          </a:p>
          <a:p>
            <a:pPr>
              <a:lnSpc>
                <a:spcPct val="130000"/>
              </a:lnSpc>
            </a:pPr>
            <a:endParaRPr lang="zh-CN" altLang="en-US" sz="2400">
              <a:latin typeface="微软雅黑" panose="020B0503020204020204" pitchFamily="34" charset="-122"/>
              <a:ea typeface="微软雅黑" panose="020B0503020204020204" pitchFamily="34" charset="-122"/>
            </a:endParaRPr>
          </a:p>
        </p:txBody>
      </p:sp>
      <p:grpSp>
        <p:nvGrpSpPr>
          <p:cNvPr id="2" name="组合 1"/>
          <p:cNvGrpSpPr/>
          <p:nvPr/>
        </p:nvGrpSpPr>
        <p:grpSpPr>
          <a:xfrm rot="0">
            <a:off x="8924290" y="1087755"/>
            <a:ext cx="2625090" cy="179070"/>
            <a:chOff x="13714" y="1103"/>
            <a:chExt cx="4134" cy="282"/>
          </a:xfrm>
        </p:grpSpPr>
        <p:sp>
          <p:nvSpPr>
            <p:cNvPr id="3" name="矩形 2"/>
            <p:cNvSpPr/>
            <p:nvPr/>
          </p:nvSpPr>
          <p:spPr>
            <a:xfrm>
              <a:off x="13714" y="1103"/>
              <a:ext cx="4134" cy="141"/>
            </a:xfrm>
            <a:prstGeom prst="rect">
              <a:avLst/>
            </a:prstGeom>
            <a:solidFill>
              <a:srgbClr val="B9171E"/>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sp>
          <p:nvSpPr>
            <p:cNvPr id="6" name="矩形 5"/>
            <p:cNvSpPr/>
            <p:nvPr/>
          </p:nvSpPr>
          <p:spPr>
            <a:xfrm flipV="1">
              <a:off x="14399" y="1243"/>
              <a:ext cx="3449" cy="143"/>
            </a:xfrm>
            <a:prstGeom prst="rect">
              <a:avLst/>
            </a:prstGeom>
            <a:solidFill>
              <a:schemeClr val="bg2">
                <a:lumMod val="65000"/>
              </a:schemeClr>
            </a:solidFill>
          </p:spPr>
          <p:txBody>
            <a:bodyPr wrap="square" lIns="0" tIns="0" rIns="0" bIns="0">
              <a:noAutofit/>
            </a:bodyPr>
            <a:p>
              <a:endParaRPr lang="zh-CN" altLang="en-US" sz="1200" dirty="0" err="1">
                <a:solidFill>
                  <a:srgbClr val="FFFFFF"/>
                </a:solidFill>
                <a:latin typeface="Arial" panose="020B0604020202020204"/>
                <a:cs typeface="Arial" panose="020B0604020202020204"/>
              </a:endParaRPr>
            </a:p>
          </p:txBody>
        </p:sp>
      </p:grpSp>
      <p:sp>
        <p:nvSpPr>
          <p:cNvPr id="7" name="文本框 6"/>
          <p:cNvSpPr txBox="1"/>
          <p:nvPr/>
        </p:nvSpPr>
        <p:spPr>
          <a:xfrm>
            <a:off x="9156065" y="565785"/>
            <a:ext cx="2393315" cy="521970"/>
          </a:xfrm>
          <a:prstGeom prst="rect">
            <a:avLst/>
          </a:prstGeom>
          <a:noFill/>
        </p:spPr>
        <p:txBody>
          <a:bodyPr wrap="square" rtlCol="0">
            <a:spAutoFit/>
          </a:bodyPr>
          <a:p>
            <a:r>
              <a:rPr lang="en-US" altLang="zh-CN" sz="2800" b="1">
                <a:latin typeface="楷体" panose="02010609060101010101" charset="-122"/>
                <a:ea typeface="楷体" panose="02010609060101010101" charset="-122"/>
              </a:rPr>
              <a:t>Initial work</a:t>
            </a:r>
            <a:endParaRPr lang="en-US" altLang="zh-CN" sz="2800" b="1">
              <a:latin typeface="楷体" panose="02010609060101010101" charset="-122"/>
              <a:ea typeface="楷体" panose="02010609060101010101" charset="-122"/>
            </a:endParaRPr>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176"/>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176_1*a*1"/>
  <p:tag name="KSO_WM_TEMPLATE_CATEGORY" val="custom"/>
  <p:tag name="KSO_WM_TEMPLATE_INDEX" val="20205176"/>
  <p:tag name="KSO_WM_UNIT_LAYERLEVEL" val="1"/>
  <p:tag name="KSO_WM_TAG_VERSION" val="1.0"/>
  <p:tag name="KSO_WM_BEAUTIFY_FLAG" val="#wm#"/>
</p:tagLst>
</file>

<file path=ppt/tags/tag6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7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5.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7.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89.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91.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6384</Words>
  <Application>WPS 演示</Application>
  <PresentationFormat>宽屏</PresentationFormat>
  <Paragraphs>134</Paragraphs>
  <Slides>33</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33</vt:i4>
      </vt:variant>
    </vt:vector>
  </HeadingPairs>
  <TitlesOfParts>
    <vt:vector size="45" baseType="lpstr">
      <vt:lpstr>Arial</vt:lpstr>
      <vt:lpstr>宋体</vt:lpstr>
      <vt:lpstr>Wingdings</vt:lpstr>
      <vt:lpstr>微软雅黑</vt:lpstr>
      <vt:lpstr>Wingdings</vt:lpstr>
      <vt:lpstr>Arial Regular</vt:lpstr>
      <vt:lpstr>楷体</vt:lpstr>
      <vt:lpstr>Arial</vt:lpstr>
      <vt:lpstr>Arial Unicode MS</vt:lpstr>
      <vt:lpstr>Calibri</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菟丝王其</cp:lastModifiedBy>
  <cp:revision>193</cp:revision>
  <dcterms:created xsi:type="dcterms:W3CDTF">2019-06-19T02:08:00Z</dcterms:created>
  <dcterms:modified xsi:type="dcterms:W3CDTF">2021-07-31T06:40:24Z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ICV">
    <vt:lpwstr>5C86B0069D8247F28EC88E40D0409986</vt:lpwstr>
  </property>
</Properties>
</file>